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01" r:id="rId4"/>
    <p:sldMasterId id="2147483702" r:id="rId5"/>
    <p:sldMasterId id="214748370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997472f57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c997472f57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e365608a6_0_1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9e365608a6_0_1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e365608a6_0_2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9e365608a6_0_2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9e365608a6_0_2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9e365608a6_0_2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5" Type="http://schemas.openxmlformats.org/officeDocument/2006/relationships/image" Target="../media/image4.jpg"/><Relationship Id="rId6" Type="http://schemas.openxmlformats.org/officeDocument/2006/relationships/image" Target="../media/image8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Relationship Id="rId3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jpg"/><Relationship Id="rId3" Type="http://schemas.openxmlformats.org/officeDocument/2006/relationships/image" Target="../media/image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4.png"/><Relationship Id="rId3" Type="http://schemas.openxmlformats.org/officeDocument/2006/relationships/image" Target="../media/image6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jp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jpg"/><Relationship Id="rId3" Type="http://schemas.openxmlformats.org/officeDocument/2006/relationships/image" Target="../media/image6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238125" y="3567113"/>
            <a:ext cx="8667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238125" y="4291013"/>
            <a:ext cx="86679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Centré">
  <p:cSld name="Titre - Centré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e">
  <p:cSld name="Photo - Vertica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type="title"/>
          </p:nvPr>
        </p:nvSpPr>
        <p:spPr>
          <a:xfrm>
            <a:off x="619125" y="357188"/>
            <a:ext cx="38337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619125" y="2447925"/>
            <a:ext cx="3833700" cy="21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Haut">
  <p:cSld name="Titre - Ha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indent="-3746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indent="-3746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indent="-3746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indent="-3746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/>
          <p:nvPr>
            <p:ph idx="2" type="pic"/>
          </p:nvPr>
        </p:nvSpPr>
        <p:spPr>
          <a:xfrm>
            <a:off x="4938713" y="1181100"/>
            <a:ext cx="35718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" type="body"/>
          </p:nvPr>
        </p:nvSpPr>
        <p:spPr>
          <a:xfrm>
            <a:off x="633413" y="1181100"/>
            <a:ext cx="38337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indent="-342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indent="-342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indent="-342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indent="-342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indent="-3746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indent="-3746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indent="-3746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indent="-3746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>
            <p:ph idx="2" type="pic"/>
          </p:nvPr>
        </p:nvSpPr>
        <p:spPr>
          <a:xfrm>
            <a:off x="5910263" y="2643188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" name="Google Shape;88;p22"/>
          <p:cNvSpPr/>
          <p:nvPr>
            <p:ph idx="3" type="pic"/>
          </p:nvPr>
        </p:nvSpPr>
        <p:spPr>
          <a:xfrm>
            <a:off x="5910263" y="423863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" name="Google Shape;89;p22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i="1" sz="1200"/>
            </a:lvl1pPr>
            <a:lvl2pPr indent="-27940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7940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sz="9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07" name="Google Shape;10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" name="Google Shape;11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29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29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6" name="Google Shape;11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30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1" name="Google Shape;12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1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31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31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6" name="Google Shape;12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" name="Google Shape;130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" name="Google Shape;13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37" name="Google Shape;137;p34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8" name="Google Shape;138;p34"/>
          <p:cNvPicPr preferRelativeResize="0"/>
          <p:nvPr/>
        </p:nvPicPr>
        <p:blipFill rotWithShape="1">
          <a:blip r:embed="rId2">
            <a:alphaModFix/>
          </a:blip>
          <a:srcRect b="0" l="17192" r="17186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39" name="Google Shape;13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0" name="Google Shape;14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4" name="Google Shape;14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7" name="Google Shape;14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1" name="Google Shape;151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2" name="Google Shape;152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" name="Google Shape;15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8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8" name="Google Shape;158;p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9" name="Google Shape;15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2" name="Google Shape;16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3" name="Google Shape;16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64" name="Google Shape;16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40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6" name="Google Shape;166;p40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0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0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0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0" name="Google Shape;170;p40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71" name="Google Shape;171;p40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2" name="Google Shape;172;p40"/>
          <p:cNvPicPr preferRelativeResize="0"/>
          <p:nvPr/>
        </p:nvPicPr>
        <p:blipFill rotWithShape="1">
          <a:blip r:embed="rId5">
            <a:alphaModFix/>
          </a:blip>
          <a:srcRect b="1343" l="17602" r="17989" t="133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3" name="Google Shape;173;p40"/>
          <p:cNvPicPr preferRelativeResize="0"/>
          <p:nvPr/>
        </p:nvPicPr>
        <p:blipFill rotWithShape="1">
          <a:blip r:embed="rId6">
            <a:alphaModFix/>
          </a:blip>
          <a:srcRect b="16677" l="26007" r="30254" t="16691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4" name="Google Shape;174;p40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40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40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40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1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81" name="Google Shape;1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2" name="Google Shape;18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86" name="Google Shape;18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7" name="Google Shape;18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4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91" name="Google Shape;19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2" name="Google Shape;19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96" name="Google Shape;19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7" name="Google Shape;19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201" name="Google Shape;20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2" name="Google Shape;20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206" name="Google Shape;20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7" name="Google Shape;20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1" name="Google Shape;21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8"/>
          <p:cNvPicPr preferRelativeResize="0"/>
          <p:nvPr/>
        </p:nvPicPr>
        <p:blipFill rotWithShape="1">
          <a:blip r:embed="rId2">
            <a:alphaModFix/>
          </a:blip>
          <a:srcRect b="0" l="10533" r="1685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4" name="Google Shape;214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5" name="Google Shape;21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7" name="Google Shape;217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8" name="Google Shape;218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20" name="Google Shape;220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1" name="Google Shape;221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3" name="Google Shape;223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50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9" name="Google Shape;22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52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53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69" cy="2879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54"/>
          <p:cNvPicPr preferRelativeResize="0"/>
          <p:nvPr/>
        </p:nvPicPr>
        <p:blipFill rotWithShape="1">
          <a:blip r:embed="rId2">
            <a:alphaModFix/>
          </a:blip>
          <a:srcRect b="0" l="16002" r="15784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54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237" name="Google Shape;23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8" name="Google Shape;2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0" name="Google Shape;240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1" name="Google Shape;24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4" name="Google Shape;244;p5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5" name="Google Shape;245;p5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0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31" Type="http://schemas.openxmlformats.org/officeDocument/2006/relationships/theme" Target="../theme/theme4.xml"/><Relationship Id="rId30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3" name="Google Shape;10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0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7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57"/>
          <p:cNvSpPr txBox="1"/>
          <p:nvPr>
            <p:ph idx="2" type="title"/>
          </p:nvPr>
        </p:nvSpPr>
        <p:spPr>
          <a:xfrm>
            <a:off x="1935325" y="3249775"/>
            <a:ext cx="59967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"/>
                <a:ea typeface="Roboto"/>
                <a:cs typeface="Roboto"/>
                <a:sym typeface="Roboto"/>
              </a:rPr>
              <a:t>Lambda</a:t>
            </a:r>
            <a:r>
              <a:rPr b="0" lang="en" sz="2600">
                <a:latin typeface="Roboto"/>
                <a:ea typeface="Roboto"/>
                <a:cs typeface="Roboto"/>
                <a:sym typeface="Roboto"/>
              </a:rPr>
              <a:t> functions</a:t>
            </a:r>
            <a:endParaRPr b="0" sz="3900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p57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57" name="Google Shape;25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58" name="Google Shape;258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8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2000">
                <a:solidFill>
                  <a:srgbClr val="FFFFFF"/>
                </a:solidFill>
              </a:rPr>
              <a:t>ambda functions</a:t>
            </a:r>
            <a:endParaRPr sz="500"/>
          </a:p>
        </p:txBody>
      </p:sp>
      <p:cxnSp>
        <p:nvCxnSpPr>
          <p:cNvPr id="260" name="Google Shape;260;p58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61" name="Google Shape;261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8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What they are?</a:t>
            </a:r>
            <a:endParaRPr sz="500"/>
          </a:p>
        </p:txBody>
      </p:sp>
      <p:sp>
        <p:nvSpPr>
          <p:cNvPr id="263" name="Google Shape;263;p58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64" name="Google Shape;264;p58"/>
          <p:cNvSpPr txBox="1"/>
          <p:nvPr/>
        </p:nvSpPr>
        <p:spPr>
          <a:xfrm>
            <a:off x="4552950" y="1057275"/>
            <a:ext cx="4073400" cy="23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They are “short user defined functions”</a:t>
            </a:r>
            <a:endParaRPr sz="1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Their code can be written in a single instruction of code ( not several lines 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They “live” only when they are used( we can’t call them later )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They are </a:t>
            </a:r>
            <a:r>
              <a:rPr b="1" lang="en" sz="1500"/>
              <a:t>only used once</a:t>
            </a:r>
            <a:r>
              <a:rPr lang="en" sz="1500"/>
              <a:t> in the code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9" name="Google Shape;26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31" y="488547"/>
            <a:ext cx="2555049" cy="28496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59"/>
          <p:cNvSpPr txBox="1"/>
          <p:nvPr/>
        </p:nvSpPr>
        <p:spPr>
          <a:xfrm>
            <a:off x="444294" y="473869"/>
            <a:ext cx="2471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2000">
                <a:solidFill>
                  <a:srgbClr val="FFFFFF"/>
                </a:solidFill>
              </a:rPr>
              <a:t>ambda functions</a:t>
            </a:r>
            <a:endParaRPr sz="500"/>
          </a:p>
        </p:txBody>
      </p:sp>
      <p:cxnSp>
        <p:nvCxnSpPr>
          <p:cNvPr id="271" name="Google Shape;271;p59"/>
          <p:cNvCxnSpPr/>
          <p:nvPr/>
        </p:nvCxnSpPr>
        <p:spPr>
          <a:xfrm rot="10800000">
            <a:off x="3871913" y="-29520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72" name="Google Shape;272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7619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9"/>
          <p:cNvSpPr txBox="1"/>
          <p:nvPr/>
        </p:nvSpPr>
        <p:spPr>
          <a:xfrm>
            <a:off x="866370" y="2016919"/>
            <a:ext cx="2484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000"/>
              <a:buFont typeface="Arial"/>
              <a:buNone/>
            </a:pPr>
            <a:r>
              <a:rPr b="1" lang="en" sz="3000"/>
              <a:t>Syntax</a:t>
            </a:r>
            <a:endParaRPr sz="500"/>
          </a:p>
        </p:txBody>
      </p:sp>
      <p:sp>
        <p:nvSpPr>
          <p:cNvPr id="274" name="Google Shape;274;p59"/>
          <p:cNvSpPr txBox="1"/>
          <p:nvPr/>
        </p:nvSpPr>
        <p:spPr>
          <a:xfrm>
            <a:off x="4027836" y="4764881"/>
            <a:ext cx="1959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 sz="500"/>
          </a:p>
        </p:txBody>
      </p:sp>
      <p:sp>
        <p:nvSpPr>
          <p:cNvPr id="275" name="Google Shape;275;p59"/>
          <p:cNvSpPr txBox="1"/>
          <p:nvPr/>
        </p:nvSpPr>
        <p:spPr>
          <a:xfrm>
            <a:off x="4552950" y="1057275"/>
            <a:ext cx="4073400" cy="23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use a lambda function you use the </a:t>
            </a:r>
            <a:r>
              <a:rPr b="1" lang="en" sz="1500"/>
              <a:t>reserved word </a:t>
            </a:r>
            <a:r>
              <a:rPr lang="en" sz="1500"/>
              <a:t>“</a:t>
            </a:r>
            <a:r>
              <a:rPr b="1" lang="en" sz="1500">
                <a:solidFill>
                  <a:srgbClr val="38761D"/>
                </a:solidFill>
              </a:rPr>
              <a:t>lambda</a:t>
            </a:r>
            <a:r>
              <a:rPr lang="en" sz="1500"/>
              <a:t>”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syntax is: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		</a:t>
            </a:r>
            <a:r>
              <a:rPr b="1" lang="en" sz="1500">
                <a:solidFill>
                  <a:srgbClr val="38761D"/>
                </a:solidFill>
              </a:rPr>
              <a:t>lambda</a:t>
            </a:r>
            <a:r>
              <a:rPr lang="en" sz="1500"/>
              <a:t> argument </a:t>
            </a:r>
            <a:r>
              <a:rPr b="1" lang="en" sz="1500"/>
              <a:t>:</a:t>
            </a:r>
            <a:r>
              <a:rPr lang="en" sz="1500"/>
              <a:t> result</a:t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b="1" lang="en" sz="1500">
                <a:solidFill>
                  <a:srgbClr val="38761D"/>
                </a:solidFill>
              </a:rPr>
              <a:t>lambda</a:t>
            </a:r>
            <a:r>
              <a:rPr lang="en" sz="1500"/>
              <a:t> x: x**2</a:t>
            </a:r>
            <a:endParaRPr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want them to “persist” you can assign them to a variable</a:t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y</a:t>
            </a:r>
            <a:r>
              <a:rPr b="1" lang="en" sz="1500">
                <a:solidFill>
                  <a:srgbClr val="38761D"/>
                </a:solidFill>
              </a:rPr>
              <a:t> </a:t>
            </a:r>
            <a:r>
              <a:rPr b="1" lang="en" sz="1500">
                <a:solidFill>
                  <a:schemeClr val="accent6"/>
                </a:solidFill>
              </a:rPr>
              <a:t>=</a:t>
            </a:r>
            <a:r>
              <a:rPr b="1" lang="en" sz="1500">
                <a:solidFill>
                  <a:srgbClr val="38761D"/>
                </a:solidFill>
              </a:rPr>
              <a:t> </a:t>
            </a:r>
            <a:r>
              <a:rPr b="1" lang="en" sz="1500">
                <a:solidFill>
                  <a:srgbClr val="38761D"/>
                </a:solidFill>
              </a:rPr>
              <a:t>lambda</a:t>
            </a:r>
            <a:r>
              <a:rPr lang="en" sz="1500">
                <a:solidFill>
                  <a:schemeClr val="dk1"/>
                </a:solidFill>
              </a:rPr>
              <a:t> x: x**2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They can have as many arguments as you want separated by comma “,”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H_BLUE-LOGO_1200x1200.png" id="280" name="Google Shape;28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2756" y="1822506"/>
            <a:ext cx="1498488" cy="1498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